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2" r:id="rId3"/>
    <p:sldId id="292" r:id="rId4"/>
    <p:sldId id="262" r:id="rId5"/>
    <p:sldId id="272" r:id="rId6"/>
    <p:sldId id="278" r:id="rId7"/>
    <p:sldId id="273" r:id="rId8"/>
    <p:sldId id="279" r:id="rId9"/>
    <p:sldId id="287" r:id="rId10"/>
    <p:sldId id="274" r:id="rId11"/>
    <p:sldId id="280" r:id="rId12"/>
    <p:sldId id="275" r:id="rId13"/>
    <p:sldId id="276" r:id="rId14"/>
    <p:sldId id="293" r:id="rId15"/>
    <p:sldId id="259" r:id="rId16"/>
    <p:sldId id="270" r:id="rId17"/>
    <p:sldId id="266" r:id="rId18"/>
    <p:sldId id="283" r:id="rId19"/>
    <p:sldId id="284" r:id="rId20"/>
    <p:sldId id="288" r:id="rId21"/>
    <p:sldId id="289" r:id="rId22"/>
    <p:sldId id="290" r:id="rId2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734" autoAdjust="0"/>
    <p:restoredTop sz="94660"/>
  </p:normalViewPr>
  <p:slideViewPr>
    <p:cSldViewPr>
      <p:cViewPr varScale="1">
        <p:scale>
          <a:sx n="111" d="100"/>
          <a:sy n="111" d="100"/>
        </p:scale>
        <p:origin x="-161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3822" y="-78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83809-60BC-4819-84D5-E6E62DBC9D2C}" type="datetimeFigureOut">
              <a:rPr lang="en-US" smtClean="0"/>
              <a:t>5/16/2016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274DA-BC40-4813-A45D-BF452881C5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053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3ABA5-B920-4680-BC51-9B4F2881133E}" type="datetimeFigureOut">
              <a:rPr lang="en-US" smtClean="0"/>
              <a:t>5/16/2016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4DF6D-8573-408B-900E-0A5B7A2CB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615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1E119AD-6315-45D5-8305-51C5D25B20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133" y="180643"/>
            <a:ext cx="1563737" cy="16781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796B-6F52-476D-8478-935A66913CCE}" type="datetimeFigureOut">
              <a:rPr lang="en-US" smtClean="0"/>
              <a:t>5/16/2016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19AD-6315-45D5-8305-51C5D25B20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796B-6F52-476D-8478-935A66913CCE}" type="datetimeFigureOut">
              <a:rPr lang="en-US" smtClean="0"/>
              <a:t>5/16/2016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19AD-6315-45D5-8305-51C5D25B20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378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64100" y="2214563"/>
            <a:ext cx="3903663" cy="3881437"/>
          </a:xfrm>
        </p:spPr>
        <p:txBody>
          <a:bodyPr rtlCol="0">
            <a:normAutofit/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9625" y="63738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376988"/>
            <a:ext cx="30861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9713" y="6376988"/>
            <a:ext cx="21939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15832-212C-45F1-A49F-9C55AD9CF4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60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152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North Country CMH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800600" y="152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North Country CMH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800600" y="152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North Country CMH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4800600" y="152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North Country CMH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800600" y="152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North Country CMH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800600" y="152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North Country CMH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796B-6F52-476D-8478-935A66913CCE}" type="datetimeFigureOut">
              <a:rPr lang="en-US" smtClean="0"/>
              <a:t>5/16/2016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19AD-6315-45D5-8305-51C5D25B20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796B-6F52-476D-8478-935A66913CCE}" type="datetimeFigureOut">
              <a:rPr lang="en-US" smtClean="0"/>
              <a:t>5/16/2016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119AD-6315-45D5-8305-51C5D25B20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813796B-6F52-476D-8478-935A66913CCE}" type="datetimeFigureOut">
              <a:rPr lang="en-US" smtClean="0"/>
              <a:t>5/16/2016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1E119AD-6315-45D5-8305-51C5D25B206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cgebhard@norcocmh.or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Compliance Training - 2016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North Country CMH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04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Michigan False Claims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Amended in 2009 to add provisions that mirror federal False Claim Act.</a:t>
            </a:r>
          </a:p>
          <a:p>
            <a:r>
              <a:rPr lang="en-US" dirty="0" smtClean="0"/>
              <a:t>Imposes liability on persons who knowingly submit false/fraudulent claims to Michigan’s Medicaid Program.</a:t>
            </a:r>
          </a:p>
          <a:p>
            <a:r>
              <a:rPr lang="en-US" dirty="0" smtClean="0"/>
              <a:t>Made is illegal to pay or receive bribes or incentives for medical referrals.</a:t>
            </a:r>
          </a:p>
          <a:p>
            <a:r>
              <a:rPr lang="en-US" dirty="0" smtClean="0"/>
              <a:t>If convicted under the Act, fines include $5,000 to $10,000 each violation.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51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Michigan False Claims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Authorizes State Attorney General to investigate alleged violations and recover funds from fraudulent conduct.</a:t>
            </a:r>
          </a:p>
          <a:p>
            <a:r>
              <a:rPr lang="en-US" dirty="0" smtClean="0"/>
              <a:t>Also protects whistleblowers from retaliation by their employers.</a:t>
            </a:r>
          </a:p>
          <a:p>
            <a:r>
              <a:rPr lang="en-US" dirty="0" smtClean="0"/>
              <a:t>Whistleblowers recover 15-25% of recovered amounts if state intervenes and 25-30% if the state does not intervene.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37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Whistleblower’s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Provides protection to employees who report a violation of law;</a:t>
            </a:r>
          </a:p>
          <a:p>
            <a:r>
              <a:rPr lang="en-US" dirty="0" smtClean="0"/>
              <a:t>States that an employer shall not discharge, threaten, or discriminate against an employees who reports a violation;</a:t>
            </a:r>
          </a:p>
          <a:p>
            <a:r>
              <a:rPr lang="en-US" dirty="0" smtClean="0"/>
              <a:t>Law requires a person to bring civil action within 90 days after any employer action;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99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Michigan Whistleblower’s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(Much the same protections as the federal Act)</a:t>
            </a:r>
          </a:p>
          <a:p>
            <a:r>
              <a:rPr lang="en-US" dirty="0" smtClean="0"/>
              <a:t>It is illegal for an employer to discharge, threaten or discriminate against an employees because they reported a violation or suspected violation;</a:t>
            </a:r>
          </a:p>
          <a:p>
            <a:r>
              <a:rPr lang="en-US" dirty="0" smtClean="0"/>
              <a:t>Penalties for employers found to be in violation include fines plus fully reinstate, pay back wages and additional damages including attorney fees.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8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Affordable Care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program integrity requirements include:</a:t>
            </a:r>
          </a:p>
          <a:p>
            <a:pPr lvl="1"/>
            <a:r>
              <a:rPr lang="en-US" dirty="0" smtClean="0"/>
              <a:t>Increased screening and enrolling of providers;</a:t>
            </a:r>
          </a:p>
          <a:p>
            <a:pPr lvl="1"/>
            <a:r>
              <a:rPr lang="en-US" dirty="0" smtClean="0"/>
              <a:t>If a provider is terminated from Medicare program, they are also terminated from Medicaid;</a:t>
            </a:r>
          </a:p>
          <a:p>
            <a:pPr lvl="1"/>
            <a:r>
              <a:rPr lang="en-US" dirty="0" smtClean="0"/>
              <a:t>States can suspend payments of any provider under investigation of credible allegations of fraud;</a:t>
            </a:r>
          </a:p>
          <a:p>
            <a:pPr lvl="1"/>
            <a:r>
              <a:rPr lang="en-US" dirty="0" smtClean="0"/>
              <a:t>Expanded Recovery Audit Contractors to audit Medicaid services.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43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Examples of a False Claim?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Reporting two encounters when only one was provided;</a:t>
            </a:r>
          </a:p>
          <a:p>
            <a:r>
              <a:rPr lang="en-US" dirty="0" smtClean="0"/>
              <a:t>Reporting services not rendered (if there is no documentation, the service wasn’t provided);</a:t>
            </a:r>
          </a:p>
          <a:p>
            <a:r>
              <a:rPr lang="en-US" dirty="0" smtClean="0"/>
              <a:t>Billing for medically unnecessary services (not authorized in the plan of service);</a:t>
            </a:r>
          </a:p>
          <a:p>
            <a:r>
              <a:rPr lang="en-US" dirty="0" smtClean="0"/>
              <a:t>Unbundling or billing separately for services that should be billed as one (reporting nursing services same day as physician’s office visit);</a:t>
            </a:r>
          </a:p>
          <a:p>
            <a:r>
              <a:rPr lang="en-US" dirty="0" smtClean="0"/>
              <a:t>Failing to report and refund overpayments;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26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is Responsible for Reporting  Non-Compliance?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u="sng" dirty="0"/>
              <a:t>All individuals</a:t>
            </a:r>
            <a:r>
              <a:rPr lang="en-US" altLang="en-US" dirty="0"/>
              <a:t> are responsible for reporting suspected abuse, fraud or misuse of Medicaid dollars.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If you report non-compliance, you may be eligible for a monetary reward. 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If you know something and don’t report it, you will be held responsible.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If you knowingly make a false report, you will be disciplined.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7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If I suspect Fraud or Abuse, what should I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86000"/>
            <a:ext cx="6777317" cy="350897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en-US" sz="3000" dirty="0" err="1" smtClean="0"/>
              <a:t>NMRE</a:t>
            </a:r>
            <a:r>
              <a:rPr lang="en-US" sz="3000" dirty="0" smtClean="0"/>
              <a:t> </a:t>
            </a:r>
            <a:r>
              <a:rPr lang="en-US" sz="3000" dirty="0"/>
              <a:t>Compliance </a:t>
            </a:r>
            <a:r>
              <a:rPr lang="en-US" sz="3000" dirty="0" smtClean="0"/>
              <a:t>Office</a:t>
            </a:r>
            <a:endParaRPr lang="en-US" sz="3000" dirty="0"/>
          </a:p>
          <a:p>
            <a:pPr lvl="2">
              <a:defRPr/>
            </a:pPr>
            <a:r>
              <a:rPr lang="en-US" dirty="0" smtClean="0"/>
              <a:t>Telephone: (231) 439-1278   </a:t>
            </a:r>
          </a:p>
          <a:p>
            <a:pPr lvl="2">
              <a:defRPr/>
            </a:pPr>
            <a:r>
              <a:rPr lang="en-US" dirty="0" smtClean="0"/>
              <a:t>Mailing</a:t>
            </a:r>
            <a:r>
              <a:rPr lang="en-US" dirty="0"/>
              <a:t>: 1420 Plaza Drive , Petoskey, MI 49770</a:t>
            </a:r>
          </a:p>
          <a:p>
            <a:pPr lvl="2">
              <a:defRPr/>
            </a:pPr>
            <a:r>
              <a:rPr lang="en-US" dirty="0"/>
              <a:t>Website:  go to nmre.org, click on compliance resources, select Report Compliance Issues, enter summary of your issue. </a:t>
            </a:r>
          </a:p>
          <a:p>
            <a:pPr marL="68580" indent="0">
              <a:buNone/>
              <a:defRPr/>
            </a:pPr>
            <a:r>
              <a:rPr lang="en-US" sz="3000" dirty="0" err="1" smtClean="0"/>
              <a:t>NCCMH</a:t>
            </a:r>
            <a:r>
              <a:rPr lang="en-US" sz="3000" dirty="0" smtClean="0"/>
              <a:t> Compliance Office</a:t>
            </a:r>
          </a:p>
          <a:p>
            <a:pPr lvl="2">
              <a:defRPr/>
            </a:pPr>
            <a:r>
              <a:rPr lang="en-US" dirty="0" smtClean="0"/>
              <a:t>Name: Christine Gebhard</a:t>
            </a:r>
          </a:p>
          <a:p>
            <a:pPr lvl="2">
              <a:defRPr/>
            </a:pPr>
            <a:r>
              <a:rPr lang="en-US" dirty="0"/>
              <a:t>Telephone: 231-439-1229</a:t>
            </a:r>
          </a:p>
          <a:p>
            <a:pPr lvl="2">
              <a:defRPr/>
            </a:pPr>
            <a:r>
              <a:rPr lang="en-US" dirty="0" smtClean="0"/>
              <a:t>Email</a:t>
            </a:r>
            <a:r>
              <a:rPr lang="en-US" dirty="0"/>
              <a:t>: </a:t>
            </a:r>
            <a:r>
              <a:rPr lang="en-US" dirty="0" smtClean="0">
                <a:hlinkClick r:id="rId2"/>
              </a:rPr>
              <a:t>cgebhard@norcocmh.org</a:t>
            </a:r>
            <a:r>
              <a:rPr lang="en-US" dirty="0" smtClean="0"/>
              <a:t>	</a:t>
            </a:r>
          </a:p>
          <a:p>
            <a:pPr lvl="2">
              <a:defRPr/>
            </a:pPr>
            <a:r>
              <a:rPr lang="en-US" dirty="0" smtClean="0"/>
              <a:t>Mailing</a:t>
            </a:r>
            <a:r>
              <a:rPr lang="en-US" dirty="0"/>
              <a:t>: 1420 Plaza Drive , Petoskey, MI 49770</a:t>
            </a:r>
          </a:p>
          <a:p>
            <a:pPr lvl="2">
              <a:defRPr/>
            </a:pPr>
            <a:endParaRPr lang="en-US" dirty="0" smtClean="0"/>
          </a:p>
          <a:p>
            <a:pPr lvl="2">
              <a:defRPr/>
            </a:pPr>
            <a:endParaRPr lang="en-US" dirty="0" smtClean="0"/>
          </a:p>
          <a:p>
            <a:pPr lvl="2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23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Anonymous Reporting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/>
            <a:r>
              <a:rPr lang="en-US" altLang="en-US" sz="2800" dirty="0" smtClean="0"/>
              <a:t>Your initial inquiry can remain anonymous.</a:t>
            </a:r>
          </a:p>
          <a:p>
            <a:pPr eaLnBrk="1" hangingPunct="1"/>
            <a:r>
              <a:rPr lang="en-US" altLang="en-US" sz="2800" dirty="0" smtClean="0"/>
              <a:t>However, if the inquiry has merit and bears a fuller review, your identity will need to be added to the reporting process. </a:t>
            </a:r>
          </a:p>
          <a:p>
            <a:pPr eaLnBrk="1" hangingPunct="1"/>
            <a:r>
              <a:rPr lang="en-US" altLang="en-US" sz="2800" dirty="0" smtClean="0"/>
              <a:t>You will also need to be available to answer questions or make statements on the record as a  result from you report.</a:t>
            </a:r>
          </a:p>
          <a:p>
            <a:pPr eaLnBrk="1" hangingPunct="1"/>
            <a:r>
              <a:rPr lang="en-US" altLang="en-US" sz="2800" dirty="0" smtClean="0"/>
              <a:t>Remember!  If you make a good faith report of fraud, waste, or abuse, you are protected from retaliation by the Whistleblower’s Act and the False Claim Act. </a:t>
            </a:r>
          </a:p>
          <a:p>
            <a:pPr eaLnBrk="1" hangingPunct="1"/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4344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/>
              <a:t>Compliance Reporting Attestation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286000"/>
            <a:ext cx="6777317" cy="3508977"/>
          </a:xfrm>
        </p:spPr>
        <p:txBody>
          <a:bodyPr>
            <a:normAutofit fontScale="77500" lnSpcReduction="20000"/>
          </a:bodyPr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en-US" sz="2600" dirty="0" smtClean="0"/>
              <a:t>In the quiz portion of this training, you will be asked to agree to two separate statements.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endParaRPr lang="en-US" altLang="en-US" sz="2600" dirty="0"/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en-US" sz="2600" dirty="0" smtClean="0"/>
              <a:t>The first statement deals with acknowledging your responsibility for reporting Medicaid fraud, waste and abuse. 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en-US" sz="2600" dirty="0" smtClean="0"/>
              <a:t> 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en-US" sz="2600" dirty="0" smtClean="0"/>
              <a:t>The second one involves verifying that you are not prohibited (sanctioned) from providing Medicaid services.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endParaRPr lang="en-US" altLang="en-US" sz="2600" dirty="0" smtClean="0"/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en-US" sz="2600" dirty="0" smtClean="0"/>
              <a:t>Both are required by the federal &amp; state regulations, so they are a condition of employment or contact to provide Medicaid services.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endParaRPr lang="en-US" altLang="en-US" sz="2800" dirty="0" smtClean="0"/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6560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Welcome &amp; Introduction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 smtClean="0"/>
              <a:t>This training is a federal and state requirement for all employees, contractors and agents of all agencies who provide and report over $5 million a year of services to Medicaid and/or Medicare.</a:t>
            </a:r>
          </a:p>
          <a:p>
            <a:r>
              <a:rPr lang="en-US" altLang="en-US" dirty="0" smtClean="0"/>
              <a:t>This training is also part of the Northern Michigan Regional Entity’s Compliance Plan.</a:t>
            </a:r>
          </a:p>
          <a:p>
            <a:r>
              <a:rPr lang="en-US" altLang="en-US" dirty="0" smtClean="0"/>
              <a:t>At the end of this training, you will be asked to specifically respond to statements regarding your knowledge of fraud &amp; abuse.</a:t>
            </a:r>
          </a:p>
        </p:txBody>
      </p:sp>
    </p:spTree>
    <p:extLst>
      <p:ext uri="{BB962C8B-B14F-4D97-AF65-F5344CB8AC3E}">
        <p14:creationId xmlns:p14="http://schemas.microsoft.com/office/powerpoint/2010/main" val="245878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z="4000" dirty="0" smtClean="0"/>
              <a:t>Compliance Reporting Attestation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990600" y="2323652"/>
            <a:ext cx="7239000" cy="3508977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 affirm that as an employee/staff member of </a:t>
            </a:r>
            <a:r>
              <a:rPr lang="en-US" b="1" dirty="0" err="1" smtClean="0"/>
              <a:t>XXXXXXXX</a:t>
            </a:r>
            <a:r>
              <a:rPr lang="en-US" dirty="0" smtClean="0"/>
              <a:t>, I recognize and acknowledge my obligation to report any incidence of fraud, abuse or waste of public funding to the organization.  </a:t>
            </a:r>
          </a:p>
          <a:p>
            <a:pPr>
              <a:defRPr/>
            </a:pPr>
            <a:r>
              <a:rPr lang="en-US" dirty="0" smtClean="0"/>
              <a:t>I understand that this obligation is explained in the NMRE Compliance Plan.  This plan gives guidance on what is reportable, where to direct questions, and how to report.</a:t>
            </a:r>
          </a:p>
          <a:p>
            <a:pPr>
              <a:defRPr/>
            </a:pPr>
            <a:endParaRPr lang="en-US" dirty="0" smtClean="0"/>
          </a:p>
          <a:p>
            <a:pPr marL="0" indent="0">
              <a:buNone/>
              <a:defRPr/>
            </a:pPr>
            <a:r>
              <a:rPr lang="en-US" sz="1700" dirty="0"/>
              <a:t>https://www.nmre.org/content/pubCompliance/Comp_Plan.aspx</a:t>
            </a:r>
            <a:endParaRPr lang="en-US" sz="17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165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z="4000" dirty="0" smtClean="0"/>
              <a:t>Compliance Reporting Attestation 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altLang="en-US" dirty="0" smtClean="0"/>
              <a:t>As of this date, I am not aware of any reportable compliance incident, </a:t>
            </a:r>
          </a:p>
          <a:p>
            <a:pPr eaLnBrk="1" hangingPunct="1"/>
            <a:r>
              <a:rPr lang="en-US" altLang="en-US" dirty="0" smtClean="0"/>
              <a:t>Or I have reported any/all incidences of non-compliance of which I am aware and it has been objectively reviewed and I have received a response from the organization.</a:t>
            </a:r>
          </a:p>
          <a:p>
            <a:pPr marL="0" indent="0" eaLnBrk="1" hangingPunct="1">
              <a:buNone/>
            </a:pPr>
            <a:r>
              <a:rPr lang="en-US" altLang="en-US" dirty="0" smtClean="0"/>
              <a:t>  </a:t>
            </a:r>
          </a:p>
          <a:p>
            <a:pPr eaLnBrk="1" hangingPunct="1"/>
            <a:r>
              <a:rPr lang="en-US" altLang="en-US" dirty="0" smtClean="0"/>
              <a:t>Answer true/false</a:t>
            </a:r>
          </a:p>
        </p:txBody>
      </p:sp>
    </p:spTree>
    <p:extLst>
      <p:ext uri="{BB962C8B-B14F-4D97-AF65-F5344CB8AC3E}">
        <p14:creationId xmlns:p14="http://schemas.microsoft.com/office/powerpoint/2010/main" val="127835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024744" cy="799064"/>
          </a:xfrm>
        </p:spPr>
        <p:txBody>
          <a:bodyPr/>
          <a:lstStyle/>
          <a:p>
            <a:pPr eaLnBrk="1" hangingPunct="1"/>
            <a:r>
              <a:rPr lang="en-US" altLang="en-US" sz="3600" dirty="0" smtClean="0"/>
              <a:t>Excluded Provider Certification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391400" cy="47244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I also certify that I have never had a professional license revoked or suspended and have never been sanctioned, whether personally or through an entity, by the Medicare or Medicaid programs. </a:t>
            </a:r>
          </a:p>
          <a:p>
            <a:pPr marL="68580" indent="0" eaLnBrk="1" fontAlgn="auto" hangingPunct="1">
              <a:spcAft>
                <a:spcPts val="0"/>
              </a:spcAft>
              <a:buNone/>
              <a:defRPr/>
            </a:pPr>
            <a:endParaRPr lang="en-US" sz="3600" dirty="0" smtClean="0"/>
          </a:p>
          <a:p>
            <a:pPr>
              <a:defRPr/>
            </a:pPr>
            <a:r>
              <a:rPr lang="en-US" sz="3600" dirty="0"/>
              <a:t>I also understand that I am under obligation to report to the </a:t>
            </a:r>
            <a:r>
              <a:rPr lang="en-US" sz="3600" dirty="0" err="1"/>
              <a:t>NCCMH</a:t>
            </a:r>
            <a:r>
              <a:rPr lang="en-US" sz="3600" dirty="0"/>
              <a:t> Compliance Office within three business days any conviction of or civil judgment rendered against me for any of the above offenses.</a:t>
            </a:r>
          </a:p>
          <a:p>
            <a:pPr>
              <a:defRPr/>
            </a:pPr>
            <a:endParaRPr lang="en-US" sz="3600" dirty="0"/>
          </a:p>
          <a:p>
            <a:pPr>
              <a:defRPr/>
            </a:pPr>
            <a:r>
              <a:rPr lang="en-US" sz="3600" dirty="0"/>
              <a:t>Answer </a:t>
            </a:r>
            <a:r>
              <a:rPr lang="en-US" sz="3600" dirty="0" smtClean="0"/>
              <a:t>true/false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41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153400" cy="8683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Here is an outline of the training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What are the regulations we need to follow?</a:t>
            </a:r>
          </a:p>
          <a:p>
            <a:pPr eaLnBrk="1" hangingPunct="1"/>
            <a:r>
              <a:rPr lang="en-US" altLang="en-US" dirty="0" smtClean="0"/>
              <a:t>What are some examples of a false claim?</a:t>
            </a:r>
          </a:p>
          <a:p>
            <a:pPr eaLnBrk="1" hangingPunct="1"/>
            <a:r>
              <a:rPr lang="en-US" altLang="en-US" dirty="0" smtClean="0"/>
              <a:t>Who is responsible for reporting alleged fraud, waste or abuse?</a:t>
            </a:r>
          </a:p>
          <a:p>
            <a:pPr eaLnBrk="1" hangingPunct="1"/>
            <a:r>
              <a:rPr lang="en-US" altLang="en-US" dirty="0" smtClean="0"/>
              <a:t>Who do I contact if I suspect wrongdoing?</a:t>
            </a:r>
          </a:p>
          <a:p>
            <a:pPr eaLnBrk="1" hangingPunct="1"/>
            <a:r>
              <a:rPr lang="en-US" altLang="en-US" dirty="0" smtClean="0"/>
              <a:t>Anonymous reporting</a:t>
            </a:r>
          </a:p>
          <a:p>
            <a:pPr eaLnBrk="1" hangingPunct="1"/>
            <a:r>
              <a:rPr lang="en-US" altLang="en-US" dirty="0" smtClean="0"/>
              <a:t>Compliance Attestation</a:t>
            </a:r>
          </a:p>
          <a:p>
            <a:pPr eaLnBrk="1" hangingPunct="1"/>
            <a:r>
              <a:rPr lang="en-US" altLang="en-US" dirty="0" smtClean="0"/>
              <a:t>Certification of no sanctions or prohibitions</a:t>
            </a:r>
          </a:p>
        </p:txBody>
      </p:sp>
    </p:spTree>
    <p:extLst>
      <p:ext uri="{BB962C8B-B14F-4D97-AF65-F5344CB8AC3E}">
        <p14:creationId xmlns:p14="http://schemas.microsoft.com/office/powerpoint/2010/main" val="37518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800" dirty="0" smtClean="0"/>
              <a:t>What Are the Laws We Need to Follow?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Deficit Reduction Act (DRA) </a:t>
            </a:r>
          </a:p>
          <a:p>
            <a:r>
              <a:rPr lang="en-US" dirty="0" smtClean="0"/>
              <a:t>Federal False Claims Act</a:t>
            </a:r>
          </a:p>
          <a:p>
            <a:r>
              <a:rPr lang="en-US" dirty="0" smtClean="0"/>
              <a:t>State of Michigan False Claims Act</a:t>
            </a:r>
          </a:p>
          <a:p>
            <a:r>
              <a:rPr lang="en-US" dirty="0" smtClean="0"/>
              <a:t>Federal Whistleblowers Act</a:t>
            </a:r>
          </a:p>
          <a:p>
            <a:r>
              <a:rPr lang="en-US" dirty="0" smtClean="0"/>
              <a:t>State of Michigan Whistleblowers Act</a:t>
            </a:r>
          </a:p>
          <a:p>
            <a:r>
              <a:rPr lang="en-US" dirty="0" smtClean="0"/>
              <a:t>Affordable Care Act</a:t>
            </a:r>
          </a:p>
        </p:txBody>
      </p:sp>
    </p:spTree>
    <p:extLst>
      <p:ext uri="{BB962C8B-B14F-4D97-AF65-F5344CB8AC3E}">
        <p14:creationId xmlns:p14="http://schemas.microsoft.com/office/powerpoint/2010/main" val="374605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Deficit Reduction Act (DRA)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2005 Act made massive cuts to many federal budget line items, including Medicaid.</a:t>
            </a:r>
          </a:p>
          <a:p>
            <a:r>
              <a:rPr lang="en-US" dirty="0" smtClean="0"/>
              <a:t>DRA reformed Medicaid by providing monetary incentives for states to enact similar false claims acts; and</a:t>
            </a:r>
          </a:p>
          <a:p>
            <a:r>
              <a:rPr lang="en-US" dirty="0" smtClean="0"/>
              <a:t>Requires compliance programs for health care entities, including mandatory annual training for all employees and contractors.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Deficit Reduction Act (DRA)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Established new audit procedures for Medicaid services by 3</a:t>
            </a:r>
            <a:r>
              <a:rPr lang="en-US" baseline="30000" dirty="0" smtClean="0"/>
              <a:t>rd</a:t>
            </a:r>
            <a:r>
              <a:rPr lang="en-US" dirty="0" smtClean="0"/>
              <a:t> party companies called Recovery Audit contractors (RAC).</a:t>
            </a:r>
          </a:p>
          <a:p>
            <a:r>
              <a:rPr lang="en-US" dirty="0" smtClean="0"/>
              <a:t>RACs are paid a percentage of all claims found as overpayment or underpayments.</a:t>
            </a:r>
          </a:p>
          <a:p>
            <a:r>
              <a:rPr lang="en-US" dirty="0" smtClean="0"/>
              <a:t>Non-compliance with the Act include: </a:t>
            </a:r>
            <a:r>
              <a:rPr lang="en-US" dirty="0"/>
              <a:t>Fines up to $</a:t>
            </a:r>
            <a:r>
              <a:rPr lang="en-US" dirty="0" smtClean="0"/>
              <a:t>500,000 for entities, </a:t>
            </a:r>
            <a:r>
              <a:rPr lang="en-US" dirty="0"/>
              <a:t>civil penalties of $10,000 per claim AND exclusion as a provider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28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False Claims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Prohibits any person from knowingly presenting, or causing to be presented, a false or fraudulent claim for payment or approval of gov’t funds.</a:t>
            </a:r>
          </a:p>
          <a:p>
            <a:r>
              <a:rPr lang="en-US" dirty="0" smtClean="0"/>
              <a:t>Any person convicted under the Act is liable for 3 times the amount of the gov’t damages plus penalties of $5,000 to $10,000 per false or fraudulent claim.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68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False Claims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Includes whistleblower provisions that rewards citizens who report offenders (known as Qui Tam);</a:t>
            </a:r>
          </a:p>
          <a:p>
            <a:r>
              <a:rPr lang="en-US" dirty="0" smtClean="0"/>
              <a:t>Provisions also give Federal Office of Inspector General (OIG) the authority to audit and investigate health care programs;  </a:t>
            </a:r>
          </a:p>
          <a:p>
            <a:r>
              <a:rPr lang="en-US" dirty="0" smtClean="0"/>
              <a:t>If OIG determines there is credible evidence, the case is turned over to Dept. of Justice for prosecution.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1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hat is Qui Tam?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In a </a:t>
            </a:r>
            <a:r>
              <a:rPr lang="en-US" i="1" dirty="0"/>
              <a:t>qui tam</a:t>
            </a:r>
            <a:r>
              <a:rPr lang="en-US" dirty="0"/>
              <a:t> action, a private party called </a:t>
            </a:r>
            <a:r>
              <a:rPr lang="en-US" dirty="0" smtClean="0"/>
              <a:t>a relator brings </a:t>
            </a:r>
            <a:r>
              <a:rPr lang="en-US" dirty="0"/>
              <a:t>an action on the government's behalf. The government, not the relator, is considered the </a:t>
            </a:r>
            <a:r>
              <a:rPr lang="en-US" dirty="0" smtClean="0"/>
              <a:t>real plaintiff. </a:t>
            </a:r>
            <a:r>
              <a:rPr lang="en-US" dirty="0"/>
              <a:t>If the government succeeds, the relator receives a share of the award. Also called </a:t>
            </a:r>
            <a:r>
              <a:rPr lang="en-US" dirty="0" smtClean="0"/>
              <a:t>a popular action.</a:t>
            </a:r>
            <a:endParaRPr lang="en-US" dirty="0"/>
          </a:p>
          <a:p>
            <a:r>
              <a:rPr lang="en-US" dirty="0"/>
              <a:t>For example, the </a:t>
            </a:r>
            <a:r>
              <a:rPr lang="en-US" dirty="0" smtClean="0"/>
              <a:t>federal False Claims Act authorizes</a:t>
            </a:r>
            <a:r>
              <a:rPr lang="en-US" dirty="0"/>
              <a:t> </a:t>
            </a:r>
            <a:r>
              <a:rPr lang="en-US" i="1" dirty="0"/>
              <a:t>qui tam</a:t>
            </a:r>
            <a:r>
              <a:rPr lang="en-US" dirty="0"/>
              <a:t> actions against parties who have defrauded the federal government. </a:t>
            </a:r>
            <a:r>
              <a:rPr lang="en-US" dirty="0" smtClean="0"/>
              <a:t>  If </a:t>
            </a:r>
            <a:r>
              <a:rPr lang="en-US" dirty="0"/>
              <a:t>successful, a relator in a False Claims Act </a:t>
            </a:r>
            <a:r>
              <a:rPr lang="en-US" i="1" dirty="0"/>
              <a:t>qui tam</a:t>
            </a:r>
            <a:r>
              <a:rPr lang="en-US" dirty="0"/>
              <a:t> action may receive up to 30% of the government's award.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2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1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Day Program Power Point</Template>
  <TotalTime>1085</TotalTime>
  <Words>1276</Words>
  <Application>Microsoft Office PowerPoint</Application>
  <PresentationFormat>On-screen Show (4:3)</PresentationFormat>
  <Paragraphs>113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Austin</vt:lpstr>
      <vt:lpstr>Compliance Training - 2016</vt:lpstr>
      <vt:lpstr>Welcome &amp; Introduction</vt:lpstr>
      <vt:lpstr>Here is an outline of the training</vt:lpstr>
      <vt:lpstr>What Are the Laws We Need to Follow?</vt:lpstr>
      <vt:lpstr>Deficit Reduction Act (DRA)</vt:lpstr>
      <vt:lpstr>Deficit Reduction Act (DRA)</vt:lpstr>
      <vt:lpstr>Federal False Claims Act</vt:lpstr>
      <vt:lpstr>Federal False Claims Act</vt:lpstr>
      <vt:lpstr>What is Qui Tam?</vt:lpstr>
      <vt:lpstr>Michigan False Claims Act</vt:lpstr>
      <vt:lpstr>Michigan False Claims Act</vt:lpstr>
      <vt:lpstr>Federal Whistleblower’s Act</vt:lpstr>
      <vt:lpstr>Michigan Whistleblower’s Act</vt:lpstr>
      <vt:lpstr>Affordable Care Act</vt:lpstr>
      <vt:lpstr>What Are Examples of a False Claim?</vt:lpstr>
      <vt:lpstr>Who is Responsible for Reporting  Non-Compliance?</vt:lpstr>
      <vt:lpstr>If I suspect Fraud or Abuse, what should I do?</vt:lpstr>
      <vt:lpstr>Anonymous Reporting</vt:lpstr>
      <vt:lpstr>Compliance Reporting Attestation</vt:lpstr>
      <vt:lpstr>Compliance Reporting Attestation </vt:lpstr>
      <vt:lpstr>Compliance Reporting Attestation </vt:lpstr>
      <vt:lpstr>Excluded Provider Certification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M. Taylor</dc:creator>
  <cp:lastModifiedBy>Brian Babbitt</cp:lastModifiedBy>
  <cp:revision>55</cp:revision>
  <cp:lastPrinted>2016-02-12T16:10:20Z</cp:lastPrinted>
  <dcterms:created xsi:type="dcterms:W3CDTF">2016-02-05T15:32:46Z</dcterms:created>
  <dcterms:modified xsi:type="dcterms:W3CDTF">2016-05-16T18:30:02Z</dcterms:modified>
</cp:coreProperties>
</file>